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60" r:id="rId2"/>
    <p:sldId id="278" r:id="rId3"/>
    <p:sldId id="275" r:id="rId4"/>
    <p:sldId id="277" r:id="rId5"/>
    <p:sldId id="273" r:id="rId6"/>
    <p:sldId id="271" r:id="rId7"/>
    <p:sldId id="272" r:id="rId8"/>
    <p:sldId id="276" r:id="rId9"/>
    <p:sldId id="280" r:id="rId10"/>
    <p:sldId id="279" r:id="rId11"/>
    <p:sldId id="281" r:id="rId12"/>
    <p:sldId id="265" r:id="rId13"/>
    <p:sldId id="266" r:id="rId14"/>
    <p:sldId id="27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9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A84AB2-D62C-4325-836D-04F158AB82F7}" v="43" dt="2025-12-09T05:18:31.8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snapToObjects="1" showGuides="1">
      <p:cViewPr varScale="1">
        <p:scale>
          <a:sx n="78" d="100"/>
          <a:sy n="78" d="100"/>
        </p:scale>
        <p:origin x="1622" y="62"/>
      </p:cViewPr>
      <p:guideLst>
        <p:guide orient="horz" pos="2160"/>
        <p:guide pos="2899"/>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jpeg>
</file>

<file path=ppt/media/image2.pn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CE032E-004B-4B1C-B38D-3BB7D4D11F01}" type="datetimeFigureOut">
              <a:rPr lang="en-IN" smtClean="0"/>
              <a:t>18-02-2026</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35E414-4500-477A-B11D-C97084A75622}" type="slidenum">
              <a:rPr lang="en-IN" smtClean="0"/>
              <a:t>‹#›</a:t>
            </a:fld>
            <a:endParaRPr lang="en-IN"/>
          </a:p>
        </p:txBody>
      </p:sp>
    </p:spTree>
    <p:extLst>
      <p:ext uri="{BB962C8B-B14F-4D97-AF65-F5344CB8AC3E}">
        <p14:creationId xmlns:p14="http://schemas.microsoft.com/office/powerpoint/2010/main" val="831071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735E414-4500-477A-B11D-C97084A75622}" type="slidenum">
              <a:rPr lang="en-IN" smtClean="0"/>
              <a:t>3</a:t>
            </a:fld>
            <a:endParaRPr lang="en-IN"/>
          </a:p>
        </p:txBody>
      </p:sp>
    </p:spTree>
    <p:extLst>
      <p:ext uri="{BB962C8B-B14F-4D97-AF65-F5344CB8AC3E}">
        <p14:creationId xmlns:p14="http://schemas.microsoft.com/office/powerpoint/2010/main" val="2327564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735E414-4500-477A-B11D-C97084A75622}" type="slidenum">
              <a:rPr lang="en-IN" smtClean="0"/>
              <a:t>4</a:t>
            </a:fld>
            <a:endParaRPr lang="en-IN"/>
          </a:p>
        </p:txBody>
      </p:sp>
    </p:spTree>
    <p:extLst>
      <p:ext uri="{BB962C8B-B14F-4D97-AF65-F5344CB8AC3E}">
        <p14:creationId xmlns:p14="http://schemas.microsoft.com/office/powerpoint/2010/main" val="77243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2/18/2026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2/18/2026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2/18/2026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2/18/2026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2"/>
          <p:cNvSpPr/>
          <p:nvPr/>
        </p:nvSpPr>
        <p:spPr>
          <a:xfrm>
            <a:off x="193040" y="223828"/>
            <a:ext cx="8849360" cy="934412"/>
          </a:xfrm>
          <a:custGeom>
            <a:avLst/>
            <a:gdLst/>
            <a:ahLst/>
            <a:cxnLst/>
            <a:rect l="l" t="t" r="r" b="b"/>
            <a:pathLst>
              <a:path w="11234237" h="1446408">
                <a:moveTo>
                  <a:pt x="0" y="0"/>
                </a:moveTo>
                <a:lnTo>
                  <a:pt x="11234237" y="0"/>
                </a:lnTo>
                <a:lnTo>
                  <a:pt x="11234237" y="1446408"/>
                </a:lnTo>
                <a:lnTo>
                  <a:pt x="0" y="1446408"/>
                </a:lnTo>
                <a:lnTo>
                  <a:pt x="0" y="0"/>
                </a:lnTo>
                <a:close/>
              </a:path>
            </a:pathLst>
          </a:custGeom>
          <a:blipFill>
            <a:blip r:embed="rId2"/>
            <a:stretch>
              <a:fillRect/>
            </a:stretch>
          </a:blipFill>
        </p:spPr>
        <p:txBody>
          <a:bodyPr/>
          <a:lstStyle/>
          <a:p>
            <a:endParaRPr/>
          </a:p>
        </p:txBody>
      </p:sp>
      <p:sp>
        <p:nvSpPr>
          <p:cNvPr id="16" name="TextBox 15"/>
          <p:cNvSpPr txBox="1"/>
          <p:nvPr/>
        </p:nvSpPr>
        <p:spPr>
          <a:xfrm>
            <a:off x="401320" y="1939360"/>
            <a:ext cx="8432800" cy="1077218"/>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Augmented Reality System for Architectural Visualization</a:t>
            </a:r>
            <a:endParaRPr lang="en-IN" sz="3200" b="1" dirty="0">
              <a:latin typeface="Times New Roman" panose="02020603050405020304" pitchFamily="18" charset="0"/>
              <a:cs typeface="Times New Roman" panose="02020603050405020304" pitchFamily="18" charset="0"/>
            </a:endParaRPr>
          </a:p>
        </p:txBody>
      </p:sp>
      <p:sp>
        <p:nvSpPr>
          <p:cNvPr id="18" name="TextBox 17"/>
          <p:cNvSpPr txBox="1"/>
          <p:nvPr/>
        </p:nvSpPr>
        <p:spPr>
          <a:xfrm>
            <a:off x="4934310" y="4883983"/>
            <a:ext cx="4209690" cy="1323439"/>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PRESENTED BY</a:t>
            </a:r>
          </a:p>
          <a:p>
            <a:r>
              <a:rPr lang="en-IN" sz="2000" dirty="0"/>
              <a:t>G .Rahul Reddy(192424266)</a:t>
            </a:r>
          </a:p>
          <a:p>
            <a:r>
              <a:rPr lang="en-IN" sz="2000" dirty="0"/>
              <a:t>P .</a:t>
            </a:r>
            <a:r>
              <a:rPr lang="en-IN" sz="2000" dirty="0" err="1"/>
              <a:t>Siddardha</a:t>
            </a:r>
            <a:r>
              <a:rPr lang="en-IN" sz="2000" dirty="0"/>
              <a:t>(192424271)</a:t>
            </a:r>
            <a:endParaRPr lang="en-IN" sz="2000" b="1"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S .Siva Sai Reddy(192424309)</a:t>
            </a:r>
          </a:p>
        </p:txBody>
      </p:sp>
      <p:sp>
        <p:nvSpPr>
          <p:cNvPr id="19" name="TextBox 18"/>
          <p:cNvSpPr txBox="1"/>
          <p:nvPr/>
        </p:nvSpPr>
        <p:spPr>
          <a:xfrm>
            <a:off x="946725" y="3608446"/>
            <a:ext cx="8034594"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DSA0216-</a:t>
            </a:r>
            <a:r>
              <a:rPr lang="en-US" sz="2000" b="1" dirty="0">
                <a:latin typeface="Times New Roman" panose="02020603050405020304" pitchFamily="18" charset="0"/>
                <a:cs typeface="Times New Roman" panose="02020603050405020304" pitchFamily="18" charset="0"/>
              </a:rPr>
              <a:t>Computer Vision with OpenCV for Modern AI</a:t>
            </a:r>
            <a:endParaRPr lang="en-IN" sz="2000" b="1" dirty="0">
              <a:latin typeface="Times New Roman" panose="02020603050405020304" pitchFamily="18" charset="0"/>
              <a:cs typeface="Times New Roman" panose="02020603050405020304" pitchFamily="18" charset="0"/>
            </a:endParaRPr>
          </a:p>
        </p:txBody>
      </p:sp>
      <p:sp>
        <p:nvSpPr>
          <p:cNvPr id="20" name="TextBox 19"/>
          <p:cNvSpPr txBox="1"/>
          <p:nvPr/>
        </p:nvSpPr>
        <p:spPr>
          <a:xfrm>
            <a:off x="334897" y="4883983"/>
            <a:ext cx="4043680" cy="1169551"/>
          </a:xfrm>
          <a:prstGeom prst="rect">
            <a:avLst/>
          </a:prstGeom>
          <a:noFill/>
        </p:spPr>
        <p:txBody>
          <a:bodyPr wrap="square" rtlCol="0">
            <a:spAutoFit/>
          </a:bodyPr>
          <a:lstStyle/>
          <a:p>
            <a:pPr algn="just">
              <a:lnSpc>
                <a:spcPct val="150000"/>
              </a:lnSpc>
            </a:pPr>
            <a:r>
              <a:rPr lang="en-IN" sz="2000" b="1" dirty="0">
                <a:latin typeface="Times New Roman" panose="02020603050405020304" pitchFamily="18" charset="0"/>
                <a:cs typeface="Times New Roman" panose="02020603050405020304" pitchFamily="18" charset="0"/>
              </a:rPr>
              <a:t>GUIDED BY</a:t>
            </a:r>
          </a:p>
          <a:p>
            <a:r>
              <a:rPr lang="en-IN" sz="2000" dirty="0">
                <a:latin typeface="Times New Roman" panose="02020603050405020304" pitchFamily="18" charset="0"/>
                <a:cs typeface="Times New Roman" panose="02020603050405020304" pitchFamily="18" charset="0"/>
              </a:rPr>
              <a:t>Dr. </a:t>
            </a:r>
            <a:r>
              <a:rPr lang="en-IN" sz="2000" dirty="0" err="1">
                <a:latin typeface="Times New Roman" panose="02020603050405020304" pitchFamily="18" charset="0"/>
                <a:cs typeface="Times New Roman" panose="02020603050405020304" pitchFamily="18" charset="0"/>
              </a:rPr>
              <a:t>Senthilvadivu</a:t>
            </a:r>
            <a:r>
              <a:rPr lang="en-IN" sz="2000" dirty="0">
                <a:latin typeface="Times New Roman" panose="02020603050405020304" pitchFamily="18" charset="0"/>
                <a:cs typeface="Times New Roman" panose="02020603050405020304" pitchFamily="18" charset="0"/>
              </a:rPr>
              <a:t> S </a:t>
            </a:r>
          </a:p>
          <a:p>
            <a:r>
              <a:rPr lang="en-IN" sz="2000" dirty="0">
                <a:latin typeface="Times New Roman" panose="02020603050405020304" pitchFamily="18" charset="0"/>
                <a:cs typeface="Times New Roman" panose="02020603050405020304" pitchFamily="18" charset="0"/>
              </a:rPr>
              <a:t>Dr. Kumaragurubaran 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54D964-A799-DE68-D855-6F1E83FC74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F8523D-D62D-D98D-1B43-5A179ABF1145}"/>
              </a:ext>
            </a:extLst>
          </p:cNvPr>
          <p:cNvSpPr>
            <a:spLocks noGrp="1"/>
          </p:cNvSpPr>
          <p:nvPr>
            <p:ph type="title"/>
          </p:nvPr>
        </p:nvSpPr>
        <p:spPr>
          <a:xfrm>
            <a:off x="967365" y="234381"/>
            <a:ext cx="7076536" cy="1143000"/>
          </a:xfrm>
        </p:spPr>
        <p:txBody>
          <a:bodyPr>
            <a:normAutofit/>
          </a:bodyPr>
          <a:lstStyle/>
          <a:p>
            <a:r>
              <a:rPr lang="en-US" sz="3200" dirty="0">
                <a:latin typeface="Times New Roman" panose="02020603050405020304" pitchFamily="18" charset="0"/>
                <a:cs typeface="Times New Roman" panose="02020603050405020304" pitchFamily="18" charset="0"/>
              </a:rPr>
              <a:t>Results and Discussion</a:t>
            </a:r>
            <a:endParaRPr lang="en-IN" sz="3200" dirty="0">
              <a:latin typeface="Times New Roman" panose="02020603050405020304" pitchFamily="18" charset="0"/>
              <a:cs typeface="Times New Roman" panose="02020603050405020304" pitchFamily="18" charset="0"/>
            </a:endParaRPr>
          </a:p>
        </p:txBody>
      </p:sp>
      <p:pic>
        <p:nvPicPr>
          <p:cNvPr id="3" name="Picture 2" descr="Saveetha School of Engineering, Chennai ...">
            <a:extLst>
              <a:ext uri="{FF2B5EF4-FFF2-40B4-BE49-F238E27FC236}">
                <a16:creationId xmlns:a16="http://schemas.microsoft.com/office/drawing/2014/main" id="{E75DF642-680D-F32F-4719-FFE755DD7A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a:extLst>
              <a:ext uri="{FF2B5EF4-FFF2-40B4-BE49-F238E27FC236}">
                <a16:creationId xmlns:a16="http://schemas.microsoft.com/office/drawing/2014/main" id="{A502CF76-53F0-4600-277D-19E1F72521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61F8D54-30FD-8C29-5FB0-3AA853C84F88}"/>
              </a:ext>
            </a:extLst>
          </p:cNvPr>
          <p:cNvPicPr>
            <a:picLocks noChangeAspect="1"/>
          </p:cNvPicPr>
          <p:nvPr/>
        </p:nvPicPr>
        <p:blipFill>
          <a:blip r:embed="rId4"/>
          <a:stretch>
            <a:fillRect/>
          </a:stretch>
        </p:blipFill>
        <p:spPr>
          <a:xfrm>
            <a:off x="0" y="1611762"/>
            <a:ext cx="3106995" cy="2183490"/>
          </a:xfrm>
          <a:prstGeom prst="rect">
            <a:avLst/>
          </a:prstGeom>
        </p:spPr>
      </p:pic>
      <p:pic>
        <p:nvPicPr>
          <p:cNvPr id="11" name="Picture 10">
            <a:extLst>
              <a:ext uri="{FF2B5EF4-FFF2-40B4-BE49-F238E27FC236}">
                <a16:creationId xmlns:a16="http://schemas.microsoft.com/office/drawing/2014/main" id="{9D0042B7-3B61-827D-8033-28BF770CAC4F}"/>
              </a:ext>
            </a:extLst>
          </p:cNvPr>
          <p:cNvPicPr>
            <a:picLocks noChangeAspect="1"/>
          </p:cNvPicPr>
          <p:nvPr/>
        </p:nvPicPr>
        <p:blipFill>
          <a:blip r:embed="rId5"/>
          <a:stretch>
            <a:fillRect/>
          </a:stretch>
        </p:blipFill>
        <p:spPr>
          <a:xfrm>
            <a:off x="3106995" y="1611763"/>
            <a:ext cx="2772695" cy="2183490"/>
          </a:xfrm>
          <a:prstGeom prst="rect">
            <a:avLst/>
          </a:prstGeom>
        </p:spPr>
      </p:pic>
      <p:pic>
        <p:nvPicPr>
          <p:cNvPr id="13" name="Picture 12">
            <a:extLst>
              <a:ext uri="{FF2B5EF4-FFF2-40B4-BE49-F238E27FC236}">
                <a16:creationId xmlns:a16="http://schemas.microsoft.com/office/drawing/2014/main" id="{70F4085B-28E6-7BEF-F8C1-B69B89FE356B}"/>
              </a:ext>
            </a:extLst>
          </p:cNvPr>
          <p:cNvPicPr>
            <a:picLocks noChangeAspect="1"/>
          </p:cNvPicPr>
          <p:nvPr/>
        </p:nvPicPr>
        <p:blipFill>
          <a:blip r:embed="rId6"/>
          <a:stretch>
            <a:fillRect/>
          </a:stretch>
        </p:blipFill>
        <p:spPr>
          <a:xfrm>
            <a:off x="6037005" y="1611763"/>
            <a:ext cx="3106995" cy="2183490"/>
          </a:xfrm>
          <a:prstGeom prst="rect">
            <a:avLst/>
          </a:prstGeom>
        </p:spPr>
      </p:pic>
      <p:sp>
        <p:nvSpPr>
          <p:cNvPr id="14" name="TextBox 13">
            <a:extLst>
              <a:ext uri="{FF2B5EF4-FFF2-40B4-BE49-F238E27FC236}">
                <a16:creationId xmlns:a16="http://schemas.microsoft.com/office/drawing/2014/main" id="{6FEE53A4-91DB-A79F-2C8F-34688A578FC9}"/>
              </a:ext>
            </a:extLst>
          </p:cNvPr>
          <p:cNvSpPr txBox="1"/>
          <p:nvPr/>
        </p:nvSpPr>
        <p:spPr>
          <a:xfrm>
            <a:off x="244843" y="3906936"/>
            <a:ext cx="8654313" cy="2951064"/>
          </a:xfrm>
          <a:prstGeom prst="rect">
            <a:avLst/>
          </a:prstGeom>
          <a:noFill/>
        </p:spPr>
        <p:txBody>
          <a:bodyPr wrap="squar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The Augmented Reality system worked successfully by showing 3D building models on top of the real environment using a mobile device. Users could place the virtual building on the floor or a table, move it, rotate it, and walk around it as if the structure were actually there. This made it much easier to understand the size, shape, and layout of the building compared to looking at drawings or normal 3D images. Many users said they could quickly notice design problems, such as room size issues or awkward spaces, before construction even started.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6848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A1B19D-332D-8008-3E05-818C4EB987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638AAA-2586-33A9-2B3A-C1B943DF1557}"/>
              </a:ext>
            </a:extLst>
          </p:cNvPr>
          <p:cNvSpPr>
            <a:spLocks noGrp="1"/>
          </p:cNvSpPr>
          <p:nvPr>
            <p:ph type="title"/>
          </p:nvPr>
        </p:nvSpPr>
        <p:spPr>
          <a:xfrm>
            <a:off x="967365" y="234381"/>
            <a:ext cx="7076536" cy="1143000"/>
          </a:xfrm>
        </p:spPr>
        <p:txBody>
          <a:bodyPr>
            <a:normAutofit/>
          </a:bodyPr>
          <a:lstStyle/>
          <a:p>
            <a:r>
              <a:rPr lang="en-US" sz="3200" dirty="0">
                <a:latin typeface="Times New Roman" panose="02020603050405020304" pitchFamily="18" charset="0"/>
                <a:cs typeface="Times New Roman" panose="02020603050405020304" pitchFamily="18" charset="0"/>
              </a:rPr>
              <a:t>Future Scope</a:t>
            </a:r>
            <a:endParaRPr lang="en-IN" sz="32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70F77292-1585-7AF2-C14E-9188BF3AF3F2}"/>
              </a:ext>
            </a:extLst>
          </p:cNvPr>
          <p:cNvSpPr>
            <a:spLocks noGrp="1" noChangeArrowheads="1"/>
          </p:cNvSpPr>
          <p:nvPr>
            <p:ph idx="1"/>
          </p:nvPr>
        </p:nvSpPr>
        <p:spPr bwMode="auto">
          <a:xfrm>
            <a:off x="457201" y="1141157"/>
            <a:ext cx="4803058" cy="5444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algn="just" defTabSz="914400" eaLnBrk="0" fontAlgn="base" hangingPunct="0">
              <a:lnSpc>
                <a:spcPct val="150000"/>
              </a:lnSpc>
              <a:spcBef>
                <a:spcPct val="0"/>
              </a:spcBef>
              <a:spcAft>
                <a:spcPct val="0"/>
              </a:spcAft>
              <a:buNone/>
            </a:pPr>
            <a:r>
              <a:rPr lang="en-US" sz="1800" dirty="0">
                <a:latin typeface="Times New Roman" panose="02020603050405020304" pitchFamily="18" charset="0"/>
                <a:cs typeface="Times New Roman" panose="02020603050405020304" pitchFamily="18" charset="0"/>
              </a:rPr>
              <a:t>The future scope of an Augmented Reality system for architectural visualization is extremely promising as emerging technologies continue to enhance how buildings are designed, constructed, and managed. In the coming years, AR systems will be integrated with artificial intelligence, digital twins, and Building Information Modeling (BIM) to provide real-time design optimization, clash detection, and performance analysis. These systems will allow architects and planners to visualize smart cities, simulate environmental impacts, and evaluate energy efficiency before construction begins. </a:t>
            </a:r>
          </a:p>
        </p:txBody>
      </p:sp>
      <p:pic>
        <p:nvPicPr>
          <p:cNvPr id="3" name="Picture 2" descr="Saveetha School of Engineering, Chennai ...">
            <a:extLst>
              <a:ext uri="{FF2B5EF4-FFF2-40B4-BE49-F238E27FC236}">
                <a16:creationId xmlns:a16="http://schemas.microsoft.com/office/drawing/2014/main" id="{6ADBD6A2-20A6-3332-429A-7C5B70F416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a:extLst>
              <a:ext uri="{FF2B5EF4-FFF2-40B4-BE49-F238E27FC236}">
                <a16:creationId xmlns:a16="http://schemas.microsoft.com/office/drawing/2014/main" id="{A6B70347-5F02-0093-00CB-71531AE9D5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The Future of Augmented Reality in 2025: Trends | REYDAR">
            <a:extLst>
              <a:ext uri="{FF2B5EF4-FFF2-40B4-BE49-F238E27FC236}">
                <a16:creationId xmlns:a16="http://schemas.microsoft.com/office/drawing/2014/main" id="{9F74DAC4-85FE-D22C-5F52-A05C9DC000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27405" y="1710812"/>
            <a:ext cx="3490453" cy="36551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6555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IN"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a:xfrm>
            <a:off x="413918" y="1692276"/>
            <a:ext cx="8229600" cy="4650009"/>
          </a:xfrm>
        </p:spPr>
        <p:txBody>
          <a:bodyPr>
            <a:noAutofit/>
          </a:bodyPr>
          <a:lstStyle/>
          <a:p>
            <a:pPr marL="0" indent="0">
              <a:lnSpc>
                <a:spcPct val="150000"/>
              </a:lnSpc>
              <a:buNone/>
            </a:pPr>
            <a:r>
              <a:rPr lang="en-US" sz="1800" dirty="0">
                <a:latin typeface="Times New Roman" panose="02020603050405020304" pitchFamily="18" charset="0"/>
                <a:cs typeface="Times New Roman" panose="02020603050405020304" pitchFamily="18" charset="0"/>
              </a:rPr>
              <a:t>The Augmented Reality (AR) system for architectural visualization provides an innovative and interactive way to present building designs in real-world environments. By using technologies such as surface detection, SLAM-based tracking, and real-time 3D rendering, the system allows architectural models to be accurately placed and viewed on physical surfaces like floors and walls. Users can walk around the virtual structure, observe it from different angles, and better understand the scale and appearance of the design before construction begins. As AR hardware and software technologies continue to evolve, such systems are expected to become more accurate, accessible, and widely adopted in the architecture and construction industry.</a:t>
            </a:r>
          </a:p>
        </p:txBody>
      </p:sp>
      <p:pic>
        <p:nvPicPr>
          <p:cNvPr id="4" name="Picture 2" descr="Saveetha School of Engineering, Chennai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cap="small" dirty="0">
                <a:latin typeface="Times New Roman" panose="02020603050405020304" pitchFamily="18" charset="0"/>
                <a:cs typeface="Times New Roman" panose="02020603050405020304" pitchFamily="18" charset="0"/>
              </a:rPr>
              <a:t>References</a:t>
            </a:r>
            <a:br>
              <a:rPr lang="en-IN" cap="small"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Autofit/>
          </a:bodyPr>
          <a:lstStyle/>
          <a:p>
            <a:pPr>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C. Eastman, P. </a:t>
            </a:r>
            <a:r>
              <a:rPr lang="en-US" sz="1600" dirty="0" err="1">
                <a:latin typeface="Times New Roman" panose="02020603050405020304" pitchFamily="18" charset="0"/>
                <a:cs typeface="Times New Roman" panose="02020603050405020304" pitchFamily="18" charset="0"/>
              </a:rPr>
              <a:t>Teicholz</a:t>
            </a:r>
            <a:r>
              <a:rPr lang="en-US" sz="1600" dirty="0">
                <a:latin typeface="Times New Roman" panose="02020603050405020304" pitchFamily="18" charset="0"/>
                <a:cs typeface="Times New Roman" panose="02020603050405020304" pitchFamily="18" charset="0"/>
              </a:rPr>
              <a:t>, R. Sacks, and K. Liston, </a:t>
            </a:r>
            <a:r>
              <a:rPr lang="en-US" sz="1600" i="1" dirty="0">
                <a:latin typeface="Times New Roman" panose="02020603050405020304" pitchFamily="18" charset="0"/>
                <a:cs typeface="Times New Roman" panose="02020603050405020304" pitchFamily="18" charset="0"/>
              </a:rPr>
              <a:t>BIM Handbook: A Guide to Building Information Modeling</a:t>
            </a:r>
            <a:r>
              <a:rPr lang="en-US" sz="1600" dirty="0">
                <a:latin typeface="Times New Roman" panose="02020603050405020304" pitchFamily="18" charset="0"/>
                <a:cs typeface="Times New Roman" panose="02020603050405020304" pitchFamily="18" charset="0"/>
              </a:rPr>
              <a:t>, 2nd ed., Wiley, 2023.</a:t>
            </a:r>
          </a:p>
          <a:p>
            <a:pPr>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C. Moscoso, “Increasing Citizen Engagement in Sustainable Architecture Through Augmented Reality,” </a:t>
            </a:r>
            <a:r>
              <a:rPr lang="en-US" sz="1600" i="1" dirty="0">
                <a:latin typeface="Times New Roman" panose="02020603050405020304" pitchFamily="18" charset="0"/>
                <a:cs typeface="Times New Roman" panose="02020603050405020304" pitchFamily="18" charset="0"/>
              </a:rPr>
              <a:t>Sci. Direct</a:t>
            </a:r>
            <a:r>
              <a:rPr lang="en-US" sz="1600" dirty="0">
                <a:latin typeface="Times New Roman" panose="02020603050405020304" pitchFamily="18" charset="0"/>
                <a:cs typeface="Times New Roman" panose="02020603050405020304" pitchFamily="18" charset="0"/>
              </a:rPr>
              <a:t>, 2024.</a:t>
            </a:r>
          </a:p>
          <a:p>
            <a:pPr>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V. Alekhya, “Integrating Augmented Reality in Architectural Design,” </a:t>
            </a:r>
            <a:r>
              <a:rPr lang="en-US" sz="1600" i="1" dirty="0">
                <a:latin typeface="Times New Roman" panose="02020603050405020304" pitchFamily="18" charset="0"/>
                <a:cs typeface="Times New Roman" panose="02020603050405020304" pitchFamily="18" charset="0"/>
              </a:rPr>
              <a:t>E3S Web Conf.</a:t>
            </a:r>
            <a:r>
              <a:rPr lang="en-US" sz="1600" dirty="0">
                <a:latin typeface="Times New Roman" panose="02020603050405020304" pitchFamily="18" charset="0"/>
                <a:cs typeface="Times New Roman" panose="02020603050405020304" pitchFamily="18" charset="0"/>
              </a:rPr>
              <a:t>, 2024.</a:t>
            </a:r>
          </a:p>
          <a:p>
            <a:pPr>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 M. </a:t>
            </a:r>
            <a:r>
              <a:rPr lang="en-US" sz="1600" dirty="0" err="1">
                <a:latin typeface="Times New Roman" panose="02020603050405020304" pitchFamily="18" charset="0"/>
                <a:cs typeface="Times New Roman" panose="02020603050405020304" pitchFamily="18" charset="0"/>
              </a:rPr>
              <a:t>Halıcı</a:t>
            </a:r>
            <a:r>
              <a:rPr lang="en-US" sz="1600" dirty="0">
                <a:latin typeface="Times New Roman" panose="02020603050405020304" pitchFamily="18" charset="0"/>
                <a:cs typeface="Times New Roman" panose="02020603050405020304" pitchFamily="18" charset="0"/>
              </a:rPr>
              <a:t>, “AI-based Augmented Reality for Architectural Mass Study,” </a:t>
            </a:r>
            <a:r>
              <a:rPr lang="en-US" sz="1600" i="1" dirty="0">
                <a:latin typeface="Times New Roman" panose="02020603050405020304" pitchFamily="18" charset="0"/>
                <a:cs typeface="Times New Roman" panose="02020603050405020304" pitchFamily="18" charset="0"/>
              </a:rPr>
              <a:t>SpringerLink</a:t>
            </a:r>
            <a:r>
              <a:rPr lang="en-US" sz="1600" dirty="0">
                <a:latin typeface="Times New Roman" panose="02020603050405020304" pitchFamily="18" charset="0"/>
                <a:cs typeface="Times New Roman" panose="02020603050405020304" pitchFamily="18" charset="0"/>
              </a:rPr>
              <a:t>, 2025.</a:t>
            </a:r>
          </a:p>
          <a:p>
            <a:pPr>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 </a:t>
            </a:r>
            <a:r>
              <a:rPr lang="en-US" sz="1600" dirty="0" err="1">
                <a:latin typeface="Times New Roman" panose="02020603050405020304" pitchFamily="18" charset="0"/>
                <a:cs typeface="Times New Roman" panose="02020603050405020304" pitchFamily="18" charset="0"/>
              </a:rPr>
              <a:t>Arvikar</a:t>
            </a:r>
            <a:r>
              <a:rPr lang="en-US" sz="1600" dirty="0">
                <a:latin typeface="Times New Roman" panose="02020603050405020304" pitchFamily="18" charset="0"/>
                <a:cs typeface="Times New Roman" panose="02020603050405020304" pitchFamily="18" charset="0"/>
              </a:rPr>
              <a:t>, “Augmented Reality-based Construction Site Management System Integrating BIM for Real-Time Progress Tracking,” </a:t>
            </a:r>
            <a:r>
              <a:rPr lang="en-US" sz="1600" i="1" dirty="0">
                <a:latin typeface="Times New Roman" panose="02020603050405020304" pitchFamily="18" charset="0"/>
                <a:cs typeface="Times New Roman" panose="02020603050405020304" pitchFamily="18" charset="0"/>
              </a:rPr>
              <a:t>Sci. Direct</a:t>
            </a:r>
            <a:r>
              <a:rPr lang="en-US" sz="1600" dirty="0">
                <a:latin typeface="Times New Roman" panose="02020603050405020304" pitchFamily="18" charset="0"/>
                <a:cs typeface="Times New Roman" panose="02020603050405020304" pitchFamily="18" charset="0"/>
              </a:rPr>
              <a:t>, 2025.</a:t>
            </a:r>
          </a:p>
          <a:p>
            <a:pPr>
              <a:lnSpc>
                <a:spcPct val="150000"/>
              </a:lnSpc>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N.-H. Pan and N. N. </a:t>
            </a:r>
            <a:r>
              <a:rPr lang="en-US" sz="1600" dirty="0" err="1">
                <a:latin typeface="Times New Roman" panose="02020603050405020304" pitchFamily="18" charset="0"/>
                <a:cs typeface="Times New Roman" panose="02020603050405020304" pitchFamily="18" charset="0"/>
              </a:rPr>
              <a:t>Isnaeni</a:t>
            </a:r>
            <a:r>
              <a:rPr lang="en-US" sz="1600" dirty="0">
                <a:latin typeface="Times New Roman" panose="02020603050405020304" pitchFamily="18" charset="0"/>
                <a:cs typeface="Times New Roman" panose="02020603050405020304" pitchFamily="18" charset="0"/>
              </a:rPr>
              <a:t>, “Integration of Augmented Reality and Building Information Modeling for Enhanced Construction Inspection — A Case Study,” </a:t>
            </a:r>
            <a:r>
              <a:rPr lang="en-US" sz="1600" i="1" dirty="0">
                <a:latin typeface="Times New Roman" panose="02020603050405020304" pitchFamily="18" charset="0"/>
                <a:cs typeface="Times New Roman" panose="02020603050405020304" pitchFamily="18" charset="0"/>
              </a:rPr>
              <a:t>Buildings</a:t>
            </a:r>
            <a:r>
              <a:rPr lang="en-US" sz="1600" dirty="0">
                <a:latin typeface="Times New Roman" panose="02020603050405020304" pitchFamily="18" charset="0"/>
                <a:cs typeface="Times New Roman" panose="02020603050405020304" pitchFamily="18" charset="0"/>
              </a:rPr>
              <a:t>, vol. 14, no. 3, 2024.</a:t>
            </a:r>
          </a:p>
        </p:txBody>
      </p:sp>
      <p:pic>
        <p:nvPicPr>
          <p:cNvPr id="4" name="Picture 2" descr="Saveetha School of Engineering, Chennai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ank you Images - Free Download on Freepik">
            <a:extLst>
              <a:ext uri="{FF2B5EF4-FFF2-40B4-BE49-F238E27FC236}">
                <a16:creationId xmlns:a16="http://schemas.microsoft.com/office/drawing/2014/main" id="{5E059D59-2327-F513-DF69-6B6B39C982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3084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221"/>
            <a:ext cx="8229600" cy="1143000"/>
          </a:xfrm>
        </p:spPr>
        <p:txBody>
          <a:bodyPr>
            <a:normAutofit/>
          </a:bodyPr>
          <a:lstStyle/>
          <a:p>
            <a:r>
              <a:rPr lang="en-US" sz="4000" dirty="0">
                <a:latin typeface="Times New Roman" panose="02020603050405020304" pitchFamily="18" charset="0"/>
                <a:cs typeface="Times New Roman" panose="02020603050405020304" pitchFamily="18" charset="0"/>
              </a:rPr>
              <a:t>INTRODUCTION</a:t>
            </a:r>
          </a:p>
        </p:txBody>
      </p:sp>
      <p:pic>
        <p:nvPicPr>
          <p:cNvPr id="6" name="Picture 2" descr="Saveetha School of Engineering, Chennai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Saveetha Institute of Medical and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4">
            <a:extLst>
              <a:ext uri="{FF2B5EF4-FFF2-40B4-BE49-F238E27FC236}">
                <a16:creationId xmlns:a16="http://schemas.microsoft.com/office/drawing/2014/main" id="{F16911AF-D3C6-DC26-5272-280201718BE0}"/>
              </a:ext>
            </a:extLst>
          </p:cNvPr>
          <p:cNvSpPr>
            <a:spLocks noGrp="1" noChangeArrowheads="1"/>
          </p:cNvSpPr>
          <p:nvPr>
            <p:ph idx="1"/>
          </p:nvPr>
        </p:nvSpPr>
        <p:spPr bwMode="auto">
          <a:xfrm>
            <a:off x="169074" y="2007696"/>
            <a:ext cx="4959974" cy="46130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defTabSz="914400" eaLnBrk="0" fontAlgn="base" hangingPunct="0">
              <a:lnSpc>
                <a:spcPct val="150000"/>
              </a:lnSpc>
              <a:spcBef>
                <a:spcPct val="0"/>
              </a:spcBef>
              <a:spcAft>
                <a:spcPct val="0"/>
              </a:spcAft>
              <a:buNone/>
            </a:pPr>
            <a:r>
              <a:rPr lang="en-US" sz="1800" dirty="0">
                <a:latin typeface="Times New Roman" panose="02020603050405020304" pitchFamily="18" charset="0"/>
                <a:cs typeface="Times New Roman" panose="02020603050405020304" pitchFamily="18" charset="0"/>
              </a:rPr>
              <a:t>An Augmented Reality (AR) System for Architectural Visualization allows architects, engineers, and clients to view 3D building models overlaid onto the real world using devices like smartphones, tablets, or AR headsets. Instead of imagining designs from 2D drawings, users can see, explore, and interact with virtual buildings in real environments.</a:t>
            </a:r>
            <a:r>
              <a:rPr lang="en-US" sz="1100" dirty="0"/>
              <a:t> </a:t>
            </a:r>
            <a:r>
              <a:rPr lang="en-US" sz="1800" dirty="0">
                <a:latin typeface="Times New Roman" panose="02020603050405020304" pitchFamily="18" charset="0"/>
                <a:cs typeface="Times New Roman" panose="02020603050405020304" pitchFamily="18" charset="0"/>
              </a:rPr>
              <a:t>This system is commonly built using computer vision, 3D graphics, and AR frameworks such as OpenCV, </a:t>
            </a:r>
            <a:r>
              <a:rPr lang="en-US" sz="1800" dirty="0" err="1">
                <a:latin typeface="Times New Roman" panose="02020603050405020304" pitchFamily="18" charset="0"/>
                <a:cs typeface="Times New Roman" panose="02020603050405020304" pitchFamily="18" charset="0"/>
              </a:rPr>
              <a:t>ARCore</a:t>
            </a:r>
            <a:r>
              <a:rPr lang="en-US" sz="1800" dirty="0">
                <a:latin typeface="Times New Roman" panose="02020603050405020304" pitchFamily="18" charset="0"/>
                <a:cs typeface="Times New Roman" panose="02020603050405020304" pitchFamily="18" charset="0"/>
              </a:rPr>
              <a:t>, or </a:t>
            </a:r>
            <a:r>
              <a:rPr lang="en-US" sz="1800" dirty="0" err="1">
                <a:latin typeface="Times New Roman" panose="02020603050405020304" pitchFamily="18" charset="0"/>
                <a:cs typeface="Times New Roman" panose="02020603050405020304" pitchFamily="18" charset="0"/>
              </a:rPr>
              <a:t>ARKit</a:t>
            </a:r>
            <a:r>
              <a:rPr lang="en-US" sz="1800" dirty="0">
                <a:latin typeface="Times New Roman" panose="02020603050405020304" pitchFamily="18" charset="0"/>
                <a:cs typeface="Times New Roman" panose="02020603050405020304" pitchFamily="18" charset="0"/>
              </a:rPr>
              <a:t>.</a:t>
            </a:r>
          </a:p>
          <a:p>
            <a:pPr marL="0" marR="0" lvl="0" indent="0" algn="just" defTabSz="914400" rtl="0" eaLnBrk="0" fontAlgn="base" latinLnBrk="0" hangingPunct="0">
              <a:lnSpc>
                <a:spcPct val="150000"/>
              </a:lnSpc>
              <a:spcBef>
                <a:spcPct val="0"/>
              </a:spcBef>
              <a:spcAft>
                <a:spcPct val="0"/>
              </a:spcAft>
              <a:buClrTx/>
              <a:buSzTx/>
              <a:buNone/>
              <a:tabLst/>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7A5DBA26-EEB9-5BE6-687E-A0B0F0E39D12}"/>
              </a:ext>
            </a:extLst>
          </p:cNvPr>
          <p:cNvPicPr>
            <a:picLocks noChangeAspect="1"/>
          </p:cNvPicPr>
          <p:nvPr/>
        </p:nvPicPr>
        <p:blipFill>
          <a:blip r:embed="rId4"/>
          <a:stretch>
            <a:fillRect/>
          </a:stretch>
        </p:blipFill>
        <p:spPr>
          <a:xfrm>
            <a:off x="5329084" y="2123768"/>
            <a:ext cx="3728352" cy="400172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6150C-00A5-ED07-B8F3-8B25F912862D}"/>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OBJECTIVES </a:t>
            </a:r>
          </a:p>
        </p:txBody>
      </p:sp>
      <p:sp>
        <p:nvSpPr>
          <p:cNvPr id="3" name="Content Placeholder 2">
            <a:extLst>
              <a:ext uri="{FF2B5EF4-FFF2-40B4-BE49-F238E27FC236}">
                <a16:creationId xmlns:a16="http://schemas.microsoft.com/office/drawing/2014/main" id="{B66F15AD-F3C2-21E2-38C3-D041CCCEB9FC}"/>
              </a:ext>
            </a:extLst>
          </p:cNvPr>
          <p:cNvSpPr>
            <a:spLocks noGrp="1"/>
          </p:cNvSpPr>
          <p:nvPr>
            <p:ph idx="1"/>
          </p:nvPr>
        </p:nvSpPr>
        <p:spPr/>
        <p:txBody>
          <a:bodyPr>
            <a:normAutofit/>
          </a:bodyPr>
          <a:lstStyle/>
          <a:p>
            <a:pPr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 develop an AR-based visualization system that enables users to view 3D architectural models in real-world environments using mobile devices.</a:t>
            </a:r>
          </a:p>
          <a:p>
            <a:pPr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 convert 2D architectural images into 3D visual representations using AI-based depth estimation techniques for improved design interpretation.</a:t>
            </a:r>
          </a:p>
          <a:p>
            <a:pPr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 provide interactive user controls for manipulating models through rotation, scaling, zooming, and color adjustment features.</a:t>
            </a:r>
          </a:p>
          <a:p>
            <a:pPr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 enhance communication and decision-making between architects, clients, and engineers by offering clear, immersive, and realistic design visualization</a:t>
            </a:r>
            <a:r>
              <a:rPr lang="en-US" sz="1800" dirty="0">
                <a:latin typeface="Times New Roman" panose="02020603050405020304" pitchFamily="18" charset="0"/>
                <a:cs typeface="Times New Roman" panose="02020603050405020304" pitchFamily="18" charset="0"/>
              </a:rPr>
              <a:t>.</a:t>
            </a:r>
            <a:endParaRPr lang="en-IN" sz="1800" dirty="0">
              <a:latin typeface="Times New Roman" panose="02020603050405020304" pitchFamily="18" charset="0"/>
              <a:cs typeface="Times New Roman" panose="02020603050405020304" pitchFamily="18" charset="0"/>
            </a:endParaRPr>
          </a:p>
        </p:txBody>
      </p:sp>
      <p:pic>
        <p:nvPicPr>
          <p:cNvPr id="4" name="Picture 2" descr="Saveetha School of Engineering, Chennai ...">
            <a:extLst>
              <a:ext uri="{FF2B5EF4-FFF2-40B4-BE49-F238E27FC236}">
                <a16:creationId xmlns:a16="http://schemas.microsoft.com/office/drawing/2014/main" id="{4F3D071F-7C68-1EFB-26F4-4C4FB00A3B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a:extLst>
              <a:ext uri="{FF2B5EF4-FFF2-40B4-BE49-F238E27FC236}">
                <a16:creationId xmlns:a16="http://schemas.microsoft.com/office/drawing/2014/main" id="{0A2FCEBC-DD47-1A61-83F8-ADADC624D6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3753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C641C2-8039-0058-5E20-C4CA8663CD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BD07EE-A8F5-C313-D469-5D0149470281}"/>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LITERATURE REVIEW </a:t>
            </a:r>
          </a:p>
        </p:txBody>
      </p:sp>
      <p:pic>
        <p:nvPicPr>
          <p:cNvPr id="4" name="Picture 2" descr="Saveetha School of Engineering, Chennai ...">
            <a:extLst>
              <a:ext uri="{FF2B5EF4-FFF2-40B4-BE49-F238E27FC236}">
                <a16:creationId xmlns:a16="http://schemas.microsoft.com/office/drawing/2014/main" id="{D59D5EF9-0325-A42E-9FBE-9C15CBED7E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a:extLst>
              <a:ext uri="{FF2B5EF4-FFF2-40B4-BE49-F238E27FC236}">
                <a16:creationId xmlns:a16="http://schemas.microsoft.com/office/drawing/2014/main" id="{28AC8D4F-FB8C-269F-45D7-D1B89D2772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Table 6">
            <a:extLst>
              <a:ext uri="{FF2B5EF4-FFF2-40B4-BE49-F238E27FC236}">
                <a16:creationId xmlns:a16="http://schemas.microsoft.com/office/drawing/2014/main" id="{2F8F81C1-16B3-4FAD-58D9-344E8FEEB9CB}"/>
              </a:ext>
            </a:extLst>
          </p:cNvPr>
          <p:cNvGraphicFramePr>
            <a:graphicFrameLocks noGrp="1"/>
          </p:cNvGraphicFramePr>
          <p:nvPr>
            <p:extLst>
              <p:ext uri="{D42A27DB-BD31-4B8C-83A1-F6EECF244321}">
                <p14:modId xmlns:p14="http://schemas.microsoft.com/office/powerpoint/2010/main" val="616800152"/>
              </p:ext>
            </p:extLst>
          </p:nvPr>
        </p:nvGraphicFramePr>
        <p:xfrm>
          <a:off x="167149" y="1401403"/>
          <a:ext cx="8890287" cy="5184293"/>
        </p:xfrm>
        <a:graphic>
          <a:graphicData uri="http://schemas.openxmlformats.org/drawingml/2006/table">
            <a:tbl>
              <a:tblPr firstRow="1" bandRow="1">
                <a:tableStyleId>{5940675A-B579-460E-94D1-54222C63F5DA}</a:tableStyleId>
              </a:tblPr>
              <a:tblGrid>
                <a:gridCol w="545283">
                  <a:extLst>
                    <a:ext uri="{9D8B030D-6E8A-4147-A177-3AD203B41FA5}">
                      <a16:colId xmlns:a16="http://schemas.microsoft.com/office/drawing/2014/main" val="2203848555"/>
                    </a:ext>
                  </a:extLst>
                </a:gridCol>
                <a:gridCol w="1390834">
                  <a:extLst>
                    <a:ext uri="{9D8B030D-6E8A-4147-A177-3AD203B41FA5}">
                      <a16:colId xmlns:a16="http://schemas.microsoft.com/office/drawing/2014/main" val="722467481"/>
                    </a:ext>
                  </a:extLst>
                </a:gridCol>
                <a:gridCol w="1390834">
                  <a:extLst>
                    <a:ext uri="{9D8B030D-6E8A-4147-A177-3AD203B41FA5}">
                      <a16:colId xmlns:a16="http://schemas.microsoft.com/office/drawing/2014/main" val="1930358428"/>
                    </a:ext>
                  </a:extLst>
                </a:gridCol>
                <a:gridCol w="1390834">
                  <a:extLst>
                    <a:ext uri="{9D8B030D-6E8A-4147-A177-3AD203B41FA5}">
                      <a16:colId xmlns:a16="http://schemas.microsoft.com/office/drawing/2014/main" val="2921240485"/>
                    </a:ext>
                  </a:extLst>
                </a:gridCol>
                <a:gridCol w="1390834">
                  <a:extLst>
                    <a:ext uri="{9D8B030D-6E8A-4147-A177-3AD203B41FA5}">
                      <a16:colId xmlns:a16="http://schemas.microsoft.com/office/drawing/2014/main" val="2707046161"/>
                    </a:ext>
                  </a:extLst>
                </a:gridCol>
                <a:gridCol w="1390834">
                  <a:extLst>
                    <a:ext uri="{9D8B030D-6E8A-4147-A177-3AD203B41FA5}">
                      <a16:colId xmlns:a16="http://schemas.microsoft.com/office/drawing/2014/main" val="3557605114"/>
                    </a:ext>
                  </a:extLst>
                </a:gridCol>
                <a:gridCol w="1390834">
                  <a:extLst>
                    <a:ext uri="{9D8B030D-6E8A-4147-A177-3AD203B41FA5}">
                      <a16:colId xmlns:a16="http://schemas.microsoft.com/office/drawing/2014/main" val="2337369268"/>
                    </a:ext>
                  </a:extLst>
                </a:gridCol>
              </a:tblGrid>
              <a:tr h="336057">
                <a:tc>
                  <a:txBody>
                    <a:bodyPr/>
                    <a:lstStyle/>
                    <a:p>
                      <a:pPr>
                        <a:buNone/>
                      </a:pPr>
                      <a:r>
                        <a:rPr lang="en-IN" sz="1200" b="1" dirty="0">
                          <a:latin typeface="Times New Roman" panose="02020603050405020304" pitchFamily="18" charset="0"/>
                          <a:cs typeface="Times New Roman" panose="02020603050405020304" pitchFamily="18" charset="0"/>
                        </a:rPr>
                        <a:t>S .No</a:t>
                      </a:r>
                    </a:p>
                  </a:txBody>
                  <a:tcPr anchor="ctr"/>
                </a:tc>
                <a:tc>
                  <a:txBody>
                    <a:bodyPr/>
                    <a:lstStyle/>
                    <a:p>
                      <a:pPr>
                        <a:buNone/>
                      </a:pPr>
                      <a:r>
                        <a:rPr lang="en-IN" sz="1200" b="1" dirty="0">
                          <a:latin typeface="Times New Roman" panose="02020603050405020304" pitchFamily="18" charset="0"/>
                          <a:cs typeface="Times New Roman" panose="02020603050405020304" pitchFamily="18" charset="0"/>
                        </a:rPr>
                        <a:t>Author(s) &amp; Year</a:t>
                      </a:r>
                    </a:p>
                  </a:txBody>
                  <a:tcPr anchor="ctr"/>
                </a:tc>
                <a:tc>
                  <a:txBody>
                    <a:bodyPr/>
                    <a:lstStyle/>
                    <a:p>
                      <a:pPr>
                        <a:buNone/>
                      </a:pPr>
                      <a:r>
                        <a:rPr lang="en-IN" sz="1200" b="1" dirty="0">
                          <a:latin typeface="Times New Roman" panose="02020603050405020304" pitchFamily="18" charset="0"/>
                          <a:cs typeface="Times New Roman" panose="02020603050405020304" pitchFamily="18" charset="0"/>
                        </a:rPr>
                        <a:t>Focus Area</a:t>
                      </a:r>
                    </a:p>
                  </a:txBody>
                  <a:tcPr anchor="ctr"/>
                </a:tc>
                <a:tc>
                  <a:txBody>
                    <a:bodyPr/>
                    <a:lstStyle/>
                    <a:p>
                      <a:pPr>
                        <a:buNone/>
                      </a:pPr>
                      <a:r>
                        <a:rPr lang="en-IN" sz="1200" b="1" dirty="0">
                          <a:latin typeface="Times New Roman" panose="02020603050405020304" pitchFamily="18" charset="0"/>
                          <a:cs typeface="Times New Roman" panose="02020603050405020304" pitchFamily="18" charset="0"/>
                        </a:rPr>
                        <a:t>Methodology</a:t>
                      </a:r>
                    </a:p>
                  </a:txBody>
                  <a:tcPr anchor="ctr"/>
                </a:tc>
                <a:tc>
                  <a:txBody>
                    <a:bodyPr/>
                    <a:lstStyle/>
                    <a:p>
                      <a:pPr>
                        <a:buNone/>
                      </a:pPr>
                      <a:r>
                        <a:rPr lang="en-IN" sz="1200" b="1" dirty="0">
                          <a:latin typeface="Times New Roman" panose="02020603050405020304" pitchFamily="18" charset="0"/>
                          <a:cs typeface="Times New Roman" panose="02020603050405020304" pitchFamily="18" charset="0"/>
                        </a:rPr>
                        <a:t>Key Findings</a:t>
                      </a:r>
                    </a:p>
                  </a:txBody>
                  <a:tcPr anchor="ctr"/>
                </a:tc>
                <a:tc>
                  <a:txBody>
                    <a:bodyPr/>
                    <a:lstStyle/>
                    <a:p>
                      <a:pPr>
                        <a:buNone/>
                      </a:pPr>
                      <a:r>
                        <a:rPr lang="en-IN" sz="1200" b="1" dirty="0">
                          <a:latin typeface="Times New Roman" panose="02020603050405020304" pitchFamily="18" charset="0"/>
                          <a:cs typeface="Times New Roman" panose="02020603050405020304" pitchFamily="18" charset="0"/>
                        </a:rPr>
                        <a:t>Limitations</a:t>
                      </a:r>
                    </a:p>
                  </a:txBody>
                  <a:tcPr anchor="ctr"/>
                </a:tc>
                <a:tc>
                  <a:txBody>
                    <a:bodyPr/>
                    <a:lstStyle/>
                    <a:p>
                      <a:pPr>
                        <a:buNone/>
                      </a:pPr>
                      <a:r>
                        <a:rPr lang="en-IN" sz="1200" b="1" dirty="0">
                          <a:latin typeface="Times New Roman" panose="02020603050405020304" pitchFamily="18" charset="0"/>
                          <a:cs typeface="Times New Roman" panose="02020603050405020304" pitchFamily="18" charset="0"/>
                        </a:rPr>
                        <a:t>Relevance to Project</a:t>
                      </a:r>
                    </a:p>
                  </a:txBody>
                  <a:tcPr anchor="ctr"/>
                </a:tc>
                <a:extLst>
                  <a:ext uri="{0D108BD9-81ED-4DB2-BD59-A6C34878D82A}">
                    <a16:rowId xmlns:a16="http://schemas.microsoft.com/office/drawing/2014/main" val="1449316285"/>
                  </a:ext>
                </a:extLst>
              </a:tr>
              <a:tr h="1069493">
                <a:tc>
                  <a:txBody>
                    <a:bodyPr/>
                    <a:lstStyle/>
                    <a:p>
                      <a:pPr>
                        <a:buNone/>
                      </a:pPr>
                      <a:r>
                        <a:rPr lang="en-IN" sz="1200" dirty="0">
                          <a:latin typeface="Times New Roman" panose="02020603050405020304" pitchFamily="18" charset="0"/>
                          <a:cs typeface="Times New Roman" panose="02020603050405020304" pitchFamily="18" charset="0"/>
                        </a:rPr>
                        <a:t>1</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Cloud-based AR Architecture (2025–2026)</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AR System Architecture</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Technical Framework Analysis</a:t>
                      </a:r>
                    </a:p>
                  </a:txBody>
                  <a:tcPr anchor="ctr"/>
                </a:tc>
                <a:tc>
                  <a:txBody>
                    <a:bodyPr/>
                    <a:lstStyle/>
                    <a:p>
                      <a:pPr>
                        <a:buNone/>
                      </a:pPr>
                      <a:r>
                        <a:rPr lang="en-US" sz="1200" dirty="0">
                          <a:latin typeface="Times New Roman" panose="02020603050405020304" pitchFamily="18" charset="0"/>
                          <a:cs typeface="Times New Roman" panose="02020603050405020304" pitchFamily="18" charset="0"/>
                        </a:rPr>
                        <a:t>Hybrid cloud systems improve multi-user AR collaboration</a:t>
                      </a:r>
                      <a:endParaRPr lang="en-IN" sz="1200" dirty="0">
                        <a:latin typeface="Times New Roman" panose="02020603050405020304" pitchFamily="18" charset="0"/>
                        <a:cs typeface="Times New Roman" panose="02020603050405020304" pitchFamily="18" charset="0"/>
                      </a:endParaRP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Network latency</a:t>
                      </a:r>
                    </a:p>
                  </a:txBody>
                  <a:tcPr anchor="ctr"/>
                </a:tc>
                <a:tc>
                  <a:txBody>
                    <a:bodyPr/>
                    <a:lstStyle/>
                    <a:p>
                      <a:pPr>
                        <a:buNone/>
                      </a:pPr>
                      <a:r>
                        <a:rPr lang="en-US" sz="1200" dirty="0">
                          <a:latin typeface="Times New Roman" panose="02020603050405020304" pitchFamily="18" charset="0"/>
                          <a:cs typeface="Times New Roman" panose="02020603050405020304" pitchFamily="18" charset="0"/>
                        </a:rPr>
                        <a:t>Useful for scalable AR architectural apps</a:t>
                      </a:r>
                      <a:endParaRPr lang="en-IN" sz="12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32708082"/>
                  </a:ext>
                </a:extLst>
              </a:tr>
              <a:tr h="845646">
                <a:tc>
                  <a:txBody>
                    <a:bodyPr/>
                    <a:lstStyle/>
                    <a:p>
                      <a:pPr>
                        <a:buNone/>
                      </a:pPr>
                      <a:r>
                        <a:rPr lang="en-IN" sz="1200">
                          <a:latin typeface="Times New Roman" panose="02020603050405020304" pitchFamily="18" charset="0"/>
                          <a:cs typeface="Times New Roman" panose="02020603050405020304" pitchFamily="18" charset="0"/>
                        </a:rPr>
                        <a:t>2</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Song et al., 2021</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AR Technology Review</a:t>
                      </a:r>
                    </a:p>
                  </a:txBody>
                  <a:tcPr anchor="ctr"/>
                </a:tc>
                <a:tc>
                  <a:txBody>
                    <a:bodyPr/>
                    <a:lstStyle/>
                    <a:p>
                      <a:pPr>
                        <a:buNone/>
                      </a:pPr>
                      <a:r>
                        <a:rPr lang="en-IN" sz="1200">
                          <a:latin typeface="Times New Roman" panose="02020603050405020304" pitchFamily="18" charset="0"/>
                          <a:cs typeface="Times New Roman" panose="02020603050405020304" pitchFamily="18" charset="0"/>
                        </a:rPr>
                        <a:t>Comprehensive Survey</a:t>
                      </a:r>
                    </a:p>
                  </a:txBody>
                  <a:tcPr anchor="ctr"/>
                </a:tc>
                <a:tc>
                  <a:txBody>
                    <a:bodyPr/>
                    <a:lstStyle/>
                    <a:p>
                      <a:pPr>
                        <a:buNone/>
                      </a:pPr>
                      <a:r>
                        <a:rPr lang="en-US" sz="1200">
                          <a:latin typeface="Times New Roman" panose="02020603050405020304" pitchFamily="18" charset="0"/>
                          <a:cs typeface="Times New Roman" panose="02020603050405020304" pitchFamily="18" charset="0"/>
                        </a:rPr>
                        <a:t>AR enhances spatial understanding and real-time interaction</a:t>
                      </a:r>
                    </a:p>
                  </a:txBody>
                  <a:tcPr anchor="ctr"/>
                </a:tc>
                <a:tc>
                  <a:txBody>
                    <a:bodyPr/>
                    <a:lstStyle/>
                    <a:p>
                      <a:pPr>
                        <a:buNone/>
                      </a:pPr>
                      <a:r>
                        <a:rPr lang="en-IN" sz="1200">
                          <a:latin typeface="Times New Roman" panose="02020603050405020304" pitchFamily="18" charset="0"/>
                          <a:cs typeface="Times New Roman" panose="02020603050405020304" pitchFamily="18" charset="0"/>
                        </a:rPr>
                        <a:t>Hardware &amp; tracking limitations</a:t>
                      </a:r>
                    </a:p>
                  </a:txBody>
                  <a:tcPr anchor="ctr"/>
                </a:tc>
                <a:tc>
                  <a:txBody>
                    <a:bodyPr/>
                    <a:lstStyle/>
                    <a:p>
                      <a:pPr>
                        <a:buNone/>
                      </a:pPr>
                      <a:r>
                        <a:rPr lang="en-US" sz="1200">
                          <a:latin typeface="Times New Roman" panose="02020603050405020304" pitchFamily="18" charset="0"/>
                          <a:cs typeface="Times New Roman" panose="02020603050405020304" pitchFamily="18" charset="0"/>
                        </a:rPr>
                        <a:t>Helps justify AR for immersive building visualization</a:t>
                      </a:r>
                    </a:p>
                  </a:txBody>
                  <a:tcPr anchor="ctr"/>
                </a:tc>
                <a:extLst>
                  <a:ext uri="{0D108BD9-81ED-4DB2-BD59-A6C34878D82A}">
                    <a16:rowId xmlns:a16="http://schemas.microsoft.com/office/drawing/2014/main" val="3228928434"/>
                  </a:ext>
                </a:extLst>
              </a:tr>
              <a:tr h="920262">
                <a:tc>
                  <a:txBody>
                    <a:bodyPr/>
                    <a:lstStyle/>
                    <a:p>
                      <a:pPr>
                        <a:buNone/>
                      </a:pPr>
                      <a:r>
                        <a:rPr lang="en-IN" sz="1200">
                          <a:latin typeface="Times New Roman" panose="02020603050405020304" pitchFamily="18" charset="0"/>
                          <a:cs typeface="Times New Roman" panose="02020603050405020304" pitchFamily="18" charset="0"/>
                        </a:rPr>
                        <a:t>3</a:t>
                      </a:r>
                    </a:p>
                  </a:txBody>
                  <a:tcPr anchor="ctr"/>
                </a:tc>
                <a:tc>
                  <a:txBody>
                    <a:bodyPr/>
                    <a:lstStyle/>
                    <a:p>
                      <a:pPr>
                        <a:buNone/>
                      </a:pPr>
                      <a:r>
                        <a:rPr lang="en-IN" sz="1200">
                          <a:latin typeface="Times New Roman" panose="02020603050405020304" pitchFamily="18" charset="0"/>
                          <a:cs typeface="Times New Roman" panose="02020603050405020304" pitchFamily="18" charset="0"/>
                        </a:rPr>
                        <a:t>Boboc et al., 2022</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AR in Cultural Heritage</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Review + Case Studies</a:t>
                      </a:r>
                    </a:p>
                  </a:txBody>
                  <a:tcPr anchor="ctr"/>
                </a:tc>
                <a:tc>
                  <a:txBody>
                    <a:bodyPr/>
                    <a:lstStyle/>
                    <a:p>
                      <a:pPr>
                        <a:buNone/>
                      </a:pPr>
                      <a:r>
                        <a:rPr lang="en-US" sz="1200" dirty="0">
                          <a:latin typeface="Times New Roman" panose="02020603050405020304" pitchFamily="18" charset="0"/>
                          <a:cs typeface="Times New Roman" panose="02020603050405020304" pitchFamily="18" charset="0"/>
                        </a:rPr>
                        <a:t>AR effectively overlays reconstructed models onto real environments</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Environmental lighting affects tracking</a:t>
                      </a:r>
                    </a:p>
                  </a:txBody>
                  <a:tcPr anchor="ctr"/>
                </a:tc>
                <a:tc>
                  <a:txBody>
                    <a:bodyPr/>
                    <a:lstStyle/>
                    <a:p>
                      <a:pPr>
                        <a:buNone/>
                      </a:pPr>
                      <a:r>
                        <a:rPr lang="en-US" sz="1200" dirty="0">
                          <a:latin typeface="Times New Roman" panose="02020603050405020304" pitchFamily="18" charset="0"/>
                          <a:cs typeface="Times New Roman" panose="02020603050405020304" pitchFamily="18" charset="0"/>
                        </a:rPr>
                        <a:t>Useful for overlaying architectural 3D models onto real sites</a:t>
                      </a:r>
                    </a:p>
                  </a:txBody>
                  <a:tcPr anchor="ctr"/>
                </a:tc>
                <a:extLst>
                  <a:ext uri="{0D108BD9-81ED-4DB2-BD59-A6C34878D82A}">
                    <a16:rowId xmlns:a16="http://schemas.microsoft.com/office/drawing/2014/main" val="576525588"/>
                  </a:ext>
                </a:extLst>
              </a:tr>
              <a:tr h="192032">
                <a:tc>
                  <a:txBody>
                    <a:bodyPr/>
                    <a:lstStyle/>
                    <a:p>
                      <a:pPr>
                        <a:buNone/>
                      </a:pPr>
                      <a:r>
                        <a:rPr lang="en-IN" sz="1200" dirty="0">
                          <a:latin typeface="Times New Roman" panose="02020603050405020304" pitchFamily="18" charset="0"/>
                          <a:cs typeface="Times New Roman" panose="02020603050405020304" pitchFamily="18" charset="0"/>
                        </a:rPr>
                        <a:t>4</a:t>
                      </a:r>
                    </a:p>
                  </a:txBody>
                  <a:tcPr anchor="ctr"/>
                </a:tc>
                <a:tc>
                  <a:txBody>
                    <a:bodyPr/>
                    <a:lstStyle/>
                    <a:p>
                      <a:pPr>
                        <a:buNone/>
                      </a:pPr>
                      <a:r>
                        <a:rPr lang="en-US" sz="1200" dirty="0">
                          <a:latin typeface="Times New Roman" panose="02020603050405020304" pitchFamily="18" charset="0"/>
                          <a:cs typeface="Times New Roman" panose="02020603050405020304" pitchFamily="18" charset="0"/>
                        </a:rPr>
                        <a:t>Integration of AR &amp; BIM Studies (2023–2025)</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AR + BIM Integration</a:t>
                      </a:r>
                    </a:p>
                  </a:txBody>
                  <a:tcPr anchor="ctr"/>
                </a:tc>
                <a:tc>
                  <a:txBody>
                    <a:bodyPr/>
                    <a:lstStyle/>
                    <a:p>
                      <a:pPr>
                        <a:buNone/>
                      </a:pPr>
                      <a:r>
                        <a:rPr lang="en-IN" sz="1200">
                          <a:latin typeface="Times New Roman" panose="02020603050405020304" pitchFamily="18" charset="0"/>
                          <a:cs typeface="Times New Roman" panose="02020603050405020304" pitchFamily="18" charset="0"/>
                        </a:rPr>
                        <a:t>Experimental &amp; Industry Analysis</a:t>
                      </a:r>
                    </a:p>
                  </a:txBody>
                  <a:tcPr anchor="ctr"/>
                </a:tc>
                <a:tc>
                  <a:txBody>
                    <a:bodyPr/>
                    <a:lstStyle/>
                    <a:p>
                      <a:pPr>
                        <a:buNone/>
                      </a:pPr>
                      <a:r>
                        <a:rPr lang="en-US" sz="1200" dirty="0">
                          <a:latin typeface="Times New Roman" panose="02020603050405020304" pitchFamily="18" charset="0"/>
                          <a:cs typeface="Times New Roman" panose="02020603050405020304" pitchFamily="18" charset="0"/>
                        </a:rPr>
                        <a:t>BIM models can be visualized on-site using AR, reducing rework</a:t>
                      </a:r>
                    </a:p>
                  </a:txBody>
                  <a:tcPr anchor="ctr"/>
                </a:tc>
                <a:tc>
                  <a:txBody>
                    <a:bodyPr/>
                    <a:lstStyle/>
                    <a:p>
                      <a:pPr>
                        <a:buNone/>
                      </a:pPr>
                      <a:r>
                        <a:rPr lang="en-US" sz="1200">
                          <a:latin typeface="Times New Roman" panose="02020603050405020304" pitchFamily="18" charset="0"/>
                          <a:cs typeface="Times New Roman" panose="02020603050405020304" pitchFamily="18" charset="0"/>
                        </a:rPr>
                        <a:t>Heavy BIM models need optimization</a:t>
                      </a:r>
                    </a:p>
                  </a:txBody>
                  <a:tcPr anchor="ctr"/>
                </a:tc>
                <a:tc>
                  <a:txBody>
                    <a:bodyPr/>
                    <a:lstStyle/>
                    <a:p>
                      <a:pPr>
                        <a:buNone/>
                      </a:pPr>
                      <a:r>
                        <a:rPr lang="en-US" sz="1200" dirty="0">
                          <a:latin typeface="Times New Roman" panose="02020603050405020304" pitchFamily="18" charset="0"/>
                          <a:cs typeface="Times New Roman" panose="02020603050405020304" pitchFamily="18" charset="0"/>
                        </a:rPr>
                        <a:t>Important for integrating architectural CAD/BIM models</a:t>
                      </a:r>
                    </a:p>
                  </a:txBody>
                  <a:tcPr anchor="ctr"/>
                </a:tc>
                <a:extLst>
                  <a:ext uri="{0D108BD9-81ED-4DB2-BD59-A6C34878D82A}">
                    <a16:rowId xmlns:a16="http://schemas.microsoft.com/office/drawing/2014/main" val="3304718044"/>
                  </a:ext>
                </a:extLst>
              </a:tr>
              <a:tr h="192032">
                <a:tc>
                  <a:txBody>
                    <a:bodyPr/>
                    <a:lstStyle/>
                    <a:p>
                      <a:r>
                        <a:rPr lang="en-IN" sz="1200" dirty="0">
                          <a:latin typeface="Times New Roman" panose="02020603050405020304" pitchFamily="18" charset="0"/>
                          <a:cs typeface="Times New Roman" panose="02020603050405020304" pitchFamily="18" charset="0"/>
                        </a:rPr>
                        <a:t>5</a:t>
                      </a:r>
                    </a:p>
                  </a:txBody>
                  <a:tcPr/>
                </a:tc>
                <a:tc>
                  <a:txBody>
                    <a:bodyPr/>
                    <a:lstStyle/>
                    <a:p>
                      <a:pPr>
                        <a:buNone/>
                      </a:pPr>
                      <a:r>
                        <a:rPr lang="en-US" sz="1200" dirty="0">
                          <a:latin typeface="Times New Roman" panose="02020603050405020304" pitchFamily="18" charset="0"/>
                          <a:cs typeface="Times New Roman" panose="02020603050405020304" pitchFamily="18" charset="0"/>
                        </a:rPr>
                        <a:t>AR in Architectural Education (2024)</a:t>
                      </a:r>
                    </a:p>
                    <a:p>
                      <a:pPr>
                        <a:buNone/>
                      </a:pPr>
                      <a:endParaRPr lang="en-US" sz="1200" dirty="0">
                        <a:latin typeface="Times New Roman" panose="02020603050405020304" pitchFamily="18" charset="0"/>
                        <a:cs typeface="Times New Roman" panose="02020603050405020304" pitchFamily="18" charset="0"/>
                      </a:endParaRP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Design Learning &amp; Visualization</a:t>
                      </a:r>
                    </a:p>
                  </a:txBody>
                  <a:tcPr anchor="ctr"/>
                </a:tc>
                <a:tc>
                  <a:txBody>
                    <a:bodyPr/>
                    <a:lstStyle/>
                    <a:p>
                      <a:pPr>
                        <a:buNone/>
                      </a:pPr>
                      <a:r>
                        <a:rPr lang="en-IN" sz="1200" dirty="0">
                          <a:latin typeface="Times New Roman" panose="02020603050405020304" pitchFamily="18" charset="0"/>
                          <a:cs typeface="Times New Roman" panose="02020603050405020304" pitchFamily="18" charset="0"/>
                        </a:rPr>
                        <a:t>Systematic Review</a:t>
                      </a:r>
                    </a:p>
                  </a:txBody>
                  <a:tcPr anchor="ctr"/>
                </a:tc>
                <a:tc>
                  <a:txBody>
                    <a:bodyPr/>
                    <a:lstStyle/>
                    <a:p>
                      <a:r>
                        <a:rPr lang="en-US" sz="1200" dirty="0">
                          <a:latin typeface="Times New Roman" panose="02020603050405020304" pitchFamily="18" charset="0"/>
                          <a:cs typeface="Times New Roman" panose="02020603050405020304" pitchFamily="18" charset="0"/>
                        </a:rPr>
                        <a:t>Students understand scale &amp; spatial depth better using AR</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IN" sz="1200" dirty="0">
                          <a:latin typeface="Times New Roman" panose="02020603050405020304" pitchFamily="18" charset="0"/>
                          <a:cs typeface="Times New Roman" panose="02020603050405020304" pitchFamily="18" charset="0"/>
                        </a:rPr>
                        <a:t>Learning curve for tools</a:t>
                      </a:r>
                    </a:p>
                  </a:txBody>
                  <a:tcPr/>
                </a:tc>
                <a:tc>
                  <a:txBody>
                    <a:bodyPr/>
                    <a:lstStyle/>
                    <a:p>
                      <a:r>
                        <a:rPr lang="en-US" sz="1200" dirty="0">
                          <a:latin typeface="Times New Roman" panose="02020603050405020304" pitchFamily="18" charset="0"/>
                          <a:cs typeface="Times New Roman" panose="02020603050405020304" pitchFamily="18" charset="0"/>
                        </a:rPr>
                        <a:t>Supports AR-based design visualization tools</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32109574"/>
                  </a:ext>
                </a:extLst>
              </a:tr>
            </a:tbl>
          </a:graphicData>
        </a:graphic>
      </p:graphicFrame>
    </p:spTree>
    <p:extLst>
      <p:ext uri="{BB962C8B-B14F-4D97-AF65-F5344CB8AC3E}">
        <p14:creationId xmlns:p14="http://schemas.microsoft.com/office/powerpoint/2010/main" val="1090881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8C2F4-9F9C-8D90-B39E-1FB83655A123}"/>
              </a:ext>
            </a:extLst>
          </p:cNvPr>
          <p:cNvSpPr>
            <a:spLocks noGrp="1"/>
          </p:cNvSpPr>
          <p:nvPr>
            <p:ph type="title"/>
          </p:nvPr>
        </p:nvSpPr>
        <p:spPr/>
        <p:txBody>
          <a:bodyPr>
            <a:normAutofit fontScale="90000"/>
          </a:bodyPr>
          <a:lstStyle/>
          <a:p>
            <a:r>
              <a:rPr lang="en-IN" dirty="0">
                <a:latin typeface="Times New Roman" panose="02020603050405020304" pitchFamily="18" charset="0"/>
                <a:cs typeface="Times New Roman" panose="02020603050405020304" pitchFamily="18" charset="0"/>
              </a:rPr>
              <a:t>Architecture Diagram</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pic>
        <p:nvPicPr>
          <p:cNvPr id="4" name="Picture 3" descr="Saveetha School of Engineering, Chennai ...">
            <a:extLst>
              <a:ext uri="{FF2B5EF4-FFF2-40B4-BE49-F238E27FC236}">
                <a16:creationId xmlns:a16="http://schemas.microsoft.com/office/drawing/2014/main" id="{23EC54AF-A99F-FE4D-FA44-53627051F5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a:extLst>
              <a:ext uri="{FF2B5EF4-FFF2-40B4-BE49-F238E27FC236}">
                <a16:creationId xmlns:a16="http://schemas.microsoft.com/office/drawing/2014/main" id="{0CA2FA1B-5A5F-C5CE-B566-D5A2667EF6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sp>
        <p:nvSpPr>
          <p:cNvPr id="9" name="AutoShape 8">
            <a:extLst>
              <a:ext uri="{FF2B5EF4-FFF2-40B4-BE49-F238E27FC236}">
                <a16:creationId xmlns:a16="http://schemas.microsoft.com/office/drawing/2014/main" id="{F6BECF26-7E73-56D7-827E-126B66916009}"/>
              </a:ext>
            </a:extLst>
          </p:cNvPr>
          <p:cNvSpPr>
            <a:spLocks noChangeAspect="1" noChangeArrowheads="1"/>
          </p:cNvSpPr>
          <p:nvPr/>
        </p:nvSpPr>
        <p:spPr bwMode="auto">
          <a:xfrm>
            <a:off x="4057291"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34" name="Picture 10" descr="Architecture Block diagram of AR System | Download Scientific ...">
            <a:extLst>
              <a:ext uri="{FF2B5EF4-FFF2-40B4-BE49-F238E27FC236}">
                <a16:creationId xmlns:a16="http://schemas.microsoft.com/office/drawing/2014/main" id="{F1AD15AC-BB59-B469-D82A-916E39124BD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7638" y="1490400"/>
            <a:ext cx="7108723" cy="4733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6874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2DAA5-6155-9D38-3862-C4FEC8C1FDE4}"/>
              </a:ext>
            </a:extLst>
          </p:cNvPr>
          <p:cNvSpPr>
            <a:spLocks noGrp="1"/>
          </p:cNvSpPr>
          <p:nvPr>
            <p:ph type="title"/>
          </p:nvPr>
        </p:nvSpPr>
        <p:spPr>
          <a:xfrm>
            <a:off x="1003390" y="207730"/>
            <a:ext cx="7050657" cy="1143000"/>
          </a:xfrm>
        </p:spPr>
        <p:txBody>
          <a:bodyPr>
            <a:noAutofit/>
          </a:bodyPr>
          <a:lstStyle/>
          <a:p>
            <a:r>
              <a:rPr lang="en-US" sz="3600" dirty="0">
                <a:latin typeface="Times New Roman" panose="02020603050405020304" pitchFamily="18" charset="0"/>
                <a:cs typeface="Times New Roman" panose="02020603050405020304" pitchFamily="18" charset="0"/>
              </a:rPr>
              <a:t>MODULE 1 -Real World Scene Mapping</a:t>
            </a:r>
            <a:endParaRPr lang="en-IN" sz="36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C8CBB2F1-9AAE-F642-4843-6C39F368FF93}"/>
              </a:ext>
            </a:extLst>
          </p:cNvPr>
          <p:cNvSpPr>
            <a:spLocks noGrp="1" noChangeArrowheads="1"/>
          </p:cNvSpPr>
          <p:nvPr>
            <p:ph idx="1"/>
          </p:nvPr>
        </p:nvSpPr>
        <p:spPr bwMode="auto">
          <a:xfrm>
            <a:off x="352808" y="1722751"/>
            <a:ext cx="8144189"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module helps the AR system understand the real environment using the device camera.</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camera scans the surrounding area and identifies flat surfaces like floors, tables, or walls.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detects feature points (small dots in the scene) to understand depth, distance, and shape of the surface.</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Real-world scene mapping uses SLAM (Simultaneous Localization and Mapping) to track the device’s position and build a 3D map of the environment.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ARCore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or ARKit frameworks help the system recognize surfaces and anchor virtual objects onto them.</a:t>
            </a:r>
          </a:p>
        </p:txBody>
      </p:sp>
      <p:pic>
        <p:nvPicPr>
          <p:cNvPr id="3" name="Picture 2" descr="Saveetha School of Engineering, Chennai ...">
            <a:extLst>
              <a:ext uri="{FF2B5EF4-FFF2-40B4-BE49-F238E27FC236}">
                <a16:creationId xmlns:a16="http://schemas.microsoft.com/office/drawing/2014/main" id="{03CF9D01-F684-051C-F75D-ACFD1639E1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a:extLst>
              <a:ext uri="{FF2B5EF4-FFF2-40B4-BE49-F238E27FC236}">
                <a16:creationId xmlns:a16="http://schemas.microsoft.com/office/drawing/2014/main" id="{295E4072-1378-03CF-7D8B-D19D2E59ED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9200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CCA86-8399-71C6-5EA2-2680D82C21BA}"/>
              </a:ext>
            </a:extLst>
          </p:cNvPr>
          <p:cNvSpPr>
            <a:spLocks noGrp="1"/>
          </p:cNvSpPr>
          <p:nvPr>
            <p:ph type="title"/>
          </p:nvPr>
        </p:nvSpPr>
        <p:spPr>
          <a:xfrm>
            <a:off x="967365" y="234381"/>
            <a:ext cx="7076536" cy="1143000"/>
          </a:xfrm>
        </p:spPr>
        <p:txBody>
          <a:bodyPr>
            <a:normAutofit/>
          </a:bodyPr>
          <a:lstStyle/>
          <a:p>
            <a:r>
              <a:rPr lang="en-US" sz="3200" dirty="0">
                <a:latin typeface="Times New Roman" panose="02020603050405020304" pitchFamily="18" charset="0"/>
                <a:cs typeface="Times New Roman" panose="02020603050405020304" pitchFamily="18" charset="0"/>
              </a:rPr>
              <a:t>MODULE 2 -</a:t>
            </a:r>
            <a:r>
              <a:rPr lang="en-IN" sz="3200" dirty="0">
                <a:latin typeface="Times New Roman" panose="02020603050405020304" pitchFamily="18" charset="0"/>
                <a:cs typeface="Times New Roman" panose="02020603050405020304" pitchFamily="18" charset="0"/>
              </a:rPr>
              <a:t>3D Architectural Model Rendering</a:t>
            </a:r>
          </a:p>
        </p:txBody>
      </p:sp>
      <p:sp>
        <p:nvSpPr>
          <p:cNvPr id="4" name="Rectangle 1">
            <a:extLst>
              <a:ext uri="{FF2B5EF4-FFF2-40B4-BE49-F238E27FC236}">
                <a16:creationId xmlns:a16="http://schemas.microsoft.com/office/drawing/2014/main" id="{EB4E8B42-0858-03F0-0E69-27B13862505D}"/>
              </a:ext>
            </a:extLst>
          </p:cNvPr>
          <p:cNvSpPr>
            <a:spLocks noGrp="1" noChangeArrowheads="1"/>
          </p:cNvSpPr>
          <p:nvPr>
            <p:ph idx="1"/>
          </p:nvPr>
        </p:nvSpPr>
        <p:spPr bwMode="auto">
          <a:xfrm>
            <a:off x="457200" y="1878025"/>
            <a:ext cx="8096866"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module is responsible for displaying the 3D architectural model inside the real-world scene detected in Module 1.</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Once a surface is found, the 3D building model is placed on that surface as if it physically exists there.</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loads a digital 3D model (house, room, building, wall design) created using tools like Blender, SketchUp, or Unity.</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rendering system shows the model with proper shape, size, textures, and materials.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Lighting effects are applied so that the model looks realistic with shadows and brightness matching the real environment.</a:t>
            </a:r>
          </a:p>
        </p:txBody>
      </p:sp>
      <p:pic>
        <p:nvPicPr>
          <p:cNvPr id="3" name="Picture 2" descr="Saveetha School of Engineering, Chennai ...">
            <a:extLst>
              <a:ext uri="{FF2B5EF4-FFF2-40B4-BE49-F238E27FC236}">
                <a16:creationId xmlns:a16="http://schemas.microsoft.com/office/drawing/2014/main" id="{030070BF-E865-66F1-5E72-9F315480C2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a:extLst>
              <a:ext uri="{FF2B5EF4-FFF2-40B4-BE49-F238E27FC236}">
                <a16:creationId xmlns:a16="http://schemas.microsoft.com/office/drawing/2014/main" id="{7F8DF350-E006-8748-BCD8-C1435DE62C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6351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CCA86-8399-71C6-5EA2-2680D82C21BA}"/>
              </a:ext>
            </a:extLst>
          </p:cNvPr>
          <p:cNvSpPr>
            <a:spLocks noGrp="1"/>
          </p:cNvSpPr>
          <p:nvPr>
            <p:ph type="title"/>
          </p:nvPr>
        </p:nvSpPr>
        <p:spPr>
          <a:xfrm>
            <a:off x="967365" y="234381"/>
            <a:ext cx="7076536" cy="1143000"/>
          </a:xfrm>
        </p:spPr>
        <p:txBody>
          <a:bodyPr>
            <a:normAutofit/>
          </a:bodyPr>
          <a:lstStyle/>
          <a:p>
            <a:r>
              <a:rPr lang="en-US" sz="3200" dirty="0">
                <a:latin typeface="Times New Roman" panose="02020603050405020304" pitchFamily="18" charset="0"/>
                <a:cs typeface="Times New Roman" panose="02020603050405020304" pitchFamily="18" charset="0"/>
              </a:rPr>
              <a:t>MODULE 3 -</a:t>
            </a:r>
            <a:r>
              <a:rPr lang="en-US" sz="1200" dirty="0"/>
              <a:t> </a:t>
            </a:r>
            <a:r>
              <a:rPr lang="en-US" sz="3200" dirty="0">
                <a:latin typeface="Times New Roman" panose="02020603050405020304" pitchFamily="18" charset="0"/>
                <a:cs typeface="Times New Roman" panose="02020603050405020304" pitchFamily="18" charset="0"/>
              </a:rPr>
              <a:t>User Interaction &amp; AR Visualization Controls </a:t>
            </a:r>
            <a:endParaRPr lang="en-IN" sz="32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EB4E8B42-0858-03F0-0E69-27B13862505D}"/>
              </a:ext>
            </a:extLst>
          </p:cNvPr>
          <p:cNvSpPr>
            <a:spLocks noGrp="1" noChangeArrowheads="1"/>
          </p:cNvSpPr>
          <p:nvPr>
            <p:ph idx="1"/>
          </p:nvPr>
        </p:nvSpPr>
        <p:spPr bwMode="auto">
          <a:xfrm>
            <a:off x="457200" y="1736704"/>
            <a:ext cx="8096866" cy="42529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1800" dirty="0">
                <a:latin typeface="Times New Roman" panose="02020603050405020304" pitchFamily="18" charset="0"/>
                <a:cs typeface="Times New Roman" panose="02020603050405020304" pitchFamily="18" charset="0"/>
              </a:rPr>
              <a:t>Allows users to rotate, zoom, and move 3D architectural models in real time, improving understanding of the design.</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1800" dirty="0">
                <a:latin typeface="Times New Roman" panose="02020603050405020304" pitchFamily="18" charset="0"/>
                <a:cs typeface="Times New Roman" panose="02020603050405020304" pitchFamily="18" charset="0"/>
              </a:rPr>
              <a:t>OpenCV processes live camera input to detect gestures, motion, or touch-based interactions.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1800" dirty="0">
                <a:latin typeface="Times New Roman" panose="02020603050405020304" pitchFamily="18" charset="0"/>
                <a:cs typeface="Times New Roman" panose="02020603050405020304" pitchFamily="18" charset="0"/>
              </a:rPr>
              <a:t>Interactive controls make architectural visualization more intuitive, realistic, and user-friendly.</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sz="1800" dirty="0">
                <a:latin typeface="Times New Roman" panose="02020603050405020304" pitchFamily="18" charset="0"/>
                <a:cs typeface="Times New Roman" panose="02020603050405020304" pitchFamily="18" charset="0"/>
              </a:rPr>
              <a:t>Includes gesture-based, touch-based, and input-device-based controls for flexible AR interaction.</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 Helps architects and clients analyze designs, identify issues, and make decisions before construction.</a:t>
            </a:r>
          </a:p>
        </p:txBody>
      </p:sp>
      <p:pic>
        <p:nvPicPr>
          <p:cNvPr id="3" name="Picture 2" descr="Saveetha School of Engineering, Chennai ...">
            <a:extLst>
              <a:ext uri="{FF2B5EF4-FFF2-40B4-BE49-F238E27FC236}">
                <a16:creationId xmlns:a16="http://schemas.microsoft.com/office/drawing/2014/main" id="{030070BF-E865-66F1-5E72-9F315480C2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a:extLst>
              <a:ext uri="{FF2B5EF4-FFF2-40B4-BE49-F238E27FC236}">
                <a16:creationId xmlns:a16="http://schemas.microsoft.com/office/drawing/2014/main" id="{7F8DF350-E006-8748-BCD8-C1435DE62C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4361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78D5AF-79A7-5196-1E99-832A307442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DE237A-4D56-1BF1-62FD-56BC16E56003}"/>
              </a:ext>
            </a:extLst>
          </p:cNvPr>
          <p:cNvSpPr>
            <a:spLocks noGrp="1"/>
          </p:cNvSpPr>
          <p:nvPr>
            <p:ph type="title"/>
          </p:nvPr>
        </p:nvSpPr>
        <p:spPr>
          <a:xfrm>
            <a:off x="967365" y="234381"/>
            <a:ext cx="7076536" cy="1143000"/>
          </a:xfrm>
        </p:spPr>
        <p:txBody>
          <a:bodyPr>
            <a:normAutofit/>
          </a:bodyPr>
          <a:lstStyle/>
          <a:p>
            <a:r>
              <a:rPr lang="en-US" sz="3200" dirty="0">
                <a:latin typeface="Times New Roman" panose="02020603050405020304" pitchFamily="18" charset="0"/>
                <a:cs typeface="Times New Roman" panose="02020603050405020304" pitchFamily="18" charset="0"/>
              </a:rPr>
              <a:t>Implementation</a:t>
            </a:r>
            <a:endParaRPr lang="en-IN" sz="3200" dirty="0">
              <a:latin typeface="Times New Roman" panose="02020603050405020304" pitchFamily="18" charset="0"/>
              <a:cs typeface="Times New Roman" panose="02020603050405020304" pitchFamily="18" charset="0"/>
            </a:endParaRPr>
          </a:p>
        </p:txBody>
      </p:sp>
      <p:pic>
        <p:nvPicPr>
          <p:cNvPr id="3" name="Picture 2" descr="Saveetha School of Engineering, Chennai ...">
            <a:extLst>
              <a:ext uri="{FF2B5EF4-FFF2-40B4-BE49-F238E27FC236}">
                <a16:creationId xmlns:a16="http://schemas.microsoft.com/office/drawing/2014/main" id="{2FC8F512-06A3-A8F0-3596-DAF3920623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aveetha Institute of Medical and ...">
            <a:extLst>
              <a:ext uri="{FF2B5EF4-FFF2-40B4-BE49-F238E27FC236}">
                <a16:creationId xmlns:a16="http://schemas.microsoft.com/office/drawing/2014/main" id="{72D5BDB0-7F8D-C8EC-F8AE-4692246F01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6559" y="0"/>
            <a:ext cx="1120877" cy="118970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40C6DFED-3258-2A96-C9D6-AE9146E447B9}"/>
              </a:ext>
            </a:extLst>
          </p:cNvPr>
          <p:cNvPicPr>
            <a:picLocks noChangeAspect="1"/>
          </p:cNvPicPr>
          <p:nvPr/>
        </p:nvPicPr>
        <p:blipFill>
          <a:blip r:embed="rId4"/>
          <a:stretch>
            <a:fillRect/>
          </a:stretch>
        </p:blipFill>
        <p:spPr>
          <a:xfrm>
            <a:off x="10356" y="1611762"/>
            <a:ext cx="4433825" cy="4464573"/>
          </a:xfrm>
          <a:prstGeom prst="rect">
            <a:avLst/>
          </a:prstGeom>
        </p:spPr>
      </p:pic>
      <p:pic>
        <p:nvPicPr>
          <p:cNvPr id="9" name="Picture 8">
            <a:extLst>
              <a:ext uri="{FF2B5EF4-FFF2-40B4-BE49-F238E27FC236}">
                <a16:creationId xmlns:a16="http://schemas.microsoft.com/office/drawing/2014/main" id="{91B8F8AB-5E3C-F03B-EAAC-A9239718A5F6}"/>
              </a:ext>
            </a:extLst>
          </p:cNvPr>
          <p:cNvPicPr>
            <a:picLocks noChangeAspect="1"/>
          </p:cNvPicPr>
          <p:nvPr/>
        </p:nvPicPr>
        <p:blipFill>
          <a:blip r:embed="rId5"/>
          <a:stretch>
            <a:fillRect/>
          </a:stretch>
        </p:blipFill>
        <p:spPr>
          <a:xfrm>
            <a:off x="4572000" y="1568245"/>
            <a:ext cx="4433825" cy="4508090"/>
          </a:xfrm>
          <a:prstGeom prst="rect">
            <a:avLst/>
          </a:prstGeom>
        </p:spPr>
      </p:pic>
    </p:spTree>
    <p:extLst>
      <p:ext uri="{BB962C8B-B14F-4D97-AF65-F5344CB8AC3E}">
        <p14:creationId xmlns:p14="http://schemas.microsoft.com/office/powerpoint/2010/main" val="40507185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469</TotalTime>
  <Words>1193</Words>
  <Application>Microsoft Office PowerPoint</Application>
  <PresentationFormat>On-screen Show (4:3)</PresentationFormat>
  <Paragraphs>102</Paragraphs>
  <Slides>14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Times New Roman</vt:lpstr>
      <vt:lpstr>Wingdings</vt:lpstr>
      <vt:lpstr>Office Theme</vt:lpstr>
      <vt:lpstr>PowerPoint Presentation</vt:lpstr>
      <vt:lpstr>INTRODUCTION</vt:lpstr>
      <vt:lpstr>OBJECTIVES </vt:lpstr>
      <vt:lpstr>LITERATURE REVIEW </vt:lpstr>
      <vt:lpstr>Architecture Diagram </vt:lpstr>
      <vt:lpstr>MODULE 1 -Real World Scene Mapping</vt:lpstr>
      <vt:lpstr>MODULE 2 -3D Architectural Model Rendering</vt:lpstr>
      <vt:lpstr>MODULE 3 - User Interaction &amp; AR Visualization Controls </vt:lpstr>
      <vt:lpstr>Implementation</vt:lpstr>
      <vt:lpstr>Results and Discussion</vt:lpstr>
      <vt:lpstr>Future Scope</vt:lpstr>
      <vt:lpstr>CONCLUSION</vt:lpstr>
      <vt:lpstr>References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VARSHITH KOMMURI</dc:creator>
  <dc:description>generated using python-pptx</dc:description>
  <cp:lastModifiedBy>Mannepalli Satwik</cp:lastModifiedBy>
  <cp:revision>16</cp:revision>
  <dcterms:created xsi:type="dcterms:W3CDTF">2013-01-27T09:14:00Z</dcterms:created>
  <dcterms:modified xsi:type="dcterms:W3CDTF">2026-02-18T05:10:50Z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54196832276E4D2F8E7C36809FB11C1C_13</vt:lpwstr>
  </property>
  <property fmtid="{D5CDD505-2E9C-101B-9397-08002B2CF9AE}" pid="3" name="KSOProductBuildVer">
    <vt:lpwstr>1033-12.2.0.23155</vt:lpwstr>
  </property>
</Properties>
</file>

<file path=docProps/thumbnail.jpeg>
</file>